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4" r:id="rId2"/>
  </p:sldMasterIdLst>
  <p:notesMasterIdLst>
    <p:notesMasterId r:id="rId31"/>
  </p:notesMasterIdLst>
  <p:sldIdLst>
    <p:sldId id="301" r:id="rId3"/>
    <p:sldId id="258" r:id="rId4"/>
    <p:sldId id="257" r:id="rId5"/>
    <p:sldId id="260" r:id="rId6"/>
    <p:sldId id="294" r:id="rId7"/>
    <p:sldId id="259" r:id="rId8"/>
    <p:sldId id="306" r:id="rId9"/>
    <p:sldId id="262" r:id="rId10"/>
    <p:sldId id="302" r:id="rId11"/>
    <p:sldId id="303" r:id="rId12"/>
    <p:sldId id="304" r:id="rId13"/>
    <p:sldId id="305" r:id="rId14"/>
    <p:sldId id="307" r:id="rId15"/>
    <p:sldId id="308" r:id="rId16"/>
    <p:sldId id="309" r:id="rId17"/>
    <p:sldId id="310" r:id="rId18"/>
    <p:sldId id="312" r:id="rId19"/>
    <p:sldId id="313" r:id="rId20"/>
    <p:sldId id="295" r:id="rId21"/>
    <p:sldId id="261" r:id="rId22"/>
    <p:sldId id="296" r:id="rId23"/>
    <p:sldId id="268" r:id="rId24"/>
    <p:sldId id="269" r:id="rId25"/>
    <p:sldId id="315" r:id="rId26"/>
    <p:sldId id="314" r:id="rId27"/>
    <p:sldId id="316" r:id="rId28"/>
    <p:sldId id="290" r:id="rId29"/>
    <p:sldId id="27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C6D6"/>
    <a:srgbClr val="D1E5FB"/>
    <a:srgbClr val="D7E5F5"/>
    <a:srgbClr val="CAE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56"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54EC1-71A3-4B26-8355-0CA2C50A0D82}" type="datetimeFigureOut">
              <a:rPr lang="en-US" smtClean="0"/>
              <a:pPr/>
              <a:t>3/4/2012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AF72F8-0AB8-451F-B4FA-30D8178525C6}" type="slidenum">
              <a:rPr lang="en-US" smtClean="0"/>
              <a:pPr/>
              <a:t>‹#›</a:t>
            </a:fld>
            <a:endParaRPr lang="en-US"/>
          </a:p>
        </p:txBody>
      </p:sp>
    </p:spTree>
    <p:extLst>
      <p:ext uri="{BB962C8B-B14F-4D97-AF65-F5344CB8AC3E}">
        <p14:creationId xmlns:p14="http://schemas.microsoft.com/office/powerpoint/2010/main" val="358313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50000"/>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375"/>
            <a:ext cx="7772400" cy="1470025"/>
          </a:xfrm>
          <a:noFill/>
          <a:ln>
            <a:noFill/>
          </a:ln>
        </p:spPr>
        <p:txBody>
          <a:bodyPr/>
          <a:lstStyle>
            <a:lvl1pPr algn="ctr">
              <a:defRPr>
                <a:solidFill>
                  <a:srgbClr val="00B0F0"/>
                </a:solidFill>
                <a:effectLst/>
                <a:latin typeface="Arial Black" pitchFamily="34" charset="0"/>
                <a:cs typeface="Microsoft Sans Serif" pitchFamily="34" charset="0"/>
              </a:defRPr>
            </a:lvl1pPr>
          </a:lstStyle>
          <a:p>
            <a:r>
              <a:rPr lang="en-US" smtClean="0"/>
              <a:t>Click to edit Master title style</a:t>
            </a:r>
            <a:endParaRPr lang="en-US"/>
          </a:p>
        </p:txBody>
      </p:sp>
      <p:sp>
        <p:nvSpPr>
          <p:cNvPr id="8" name="TextBox 7"/>
          <p:cNvSpPr txBox="1"/>
          <p:nvPr userDrawn="1"/>
        </p:nvSpPr>
        <p:spPr>
          <a:xfrm>
            <a:off x="1981200" y="1600200"/>
            <a:ext cx="5040162" cy="1569660"/>
          </a:xfrm>
          <a:prstGeom prst="rect">
            <a:avLst/>
          </a:prstGeom>
          <a:noFill/>
        </p:spPr>
        <p:txBody>
          <a:bodyPr wrap="none" rtlCol="0">
            <a:spAutoFit/>
          </a:bodyPr>
          <a:lstStyle/>
          <a:p>
            <a:r>
              <a:rPr lang="en-US" sz="9600" dirty="0" smtClean="0">
                <a:latin typeface="Arial Black" pitchFamily="34" charset="0"/>
              </a:rPr>
              <a:t>CMPTR</a:t>
            </a:r>
            <a:endParaRPr lang="en-US" sz="9600" dirty="0">
              <a:latin typeface="Arial Black"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59175"/>
            <a:ext cx="7772400" cy="1470025"/>
          </a:xfrm>
          <a:noFill/>
          <a:ln>
            <a:noFill/>
          </a:ln>
        </p:spPr>
        <p:txBody>
          <a:bodyPr/>
          <a:lstStyle>
            <a:lvl1pPr algn="ctr">
              <a:defRPr b="0" cap="none" spc="0">
                <a:ln>
                  <a:noFill/>
                </a:ln>
                <a:solidFill>
                  <a:srgbClr val="2DC6D6"/>
                </a:solidFill>
                <a:effectLst/>
                <a:latin typeface="Arial Black" pitchFamily="34" charset="0"/>
                <a:cs typeface="Microsoft Sans Serif" pitchFamily="34" charset="0"/>
              </a:defRPr>
            </a:lvl1pPr>
          </a:lstStyle>
          <a:p>
            <a:r>
              <a:rPr lang="en-US" smtClean="0"/>
              <a:t>Click to edit Master title style</a:t>
            </a:r>
            <a:endParaRPr lang="en-US"/>
          </a:p>
        </p:txBody>
      </p:sp>
      <p:pic>
        <p:nvPicPr>
          <p:cNvPr id="4" name="Picture 3" descr="CMPTR.jpg"/>
          <p:cNvPicPr>
            <a:picLocks noChangeAspect="1"/>
          </p:cNvPicPr>
          <p:nvPr userDrawn="1"/>
        </p:nvPicPr>
        <p:blipFill>
          <a:blip r:embed="rId2" cstate="print"/>
          <a:stretch>
            <a:fillRect/>
          </a:stretch>
        </p:blipFill>
        <p:spPr>
          <a:xfrm>
            <a:off x="2743200" y="461772"/>
            <a:ext cx="3453384" cy="3348228"/>
          </a:xfrm>
          <a:prstGeom prst="rect">
            <a:avLst/>
          </a:prstGeom>
        </p:spPr>
      </p:pic>
      <p:sp>
        <p:nvSpPr>
          <p:cNvPr id="5" name="Rounded Rectangle 4"/>
          <p:cNvSpPr/>
          <p:nvPr userDrawn="1"/>
        </p:nvSpPr>
        <p:spPr>
          <a:xfrm>
            <a:off x="76200" y="76200"/>
            <a:ext cx="8991600" cy="6629400"/>
          </a:xfrm>
          <a:prstGeom prst="roundRect">
            <a:avLst/>
          </a:prstGeom>
          <a:noFill/>
          <a:ln>
            <a:solidFill>
              <a:srgbClr val="2DC6D6"/>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3/4/2012</a:t>
            </a:fld>
            <a:endParaRPr lang="en-US"/>
          </a:p>
        </p:txBody>
      </p:sp>
      <p:sp>
        <p:nvSpPr>
          <p:cNvPr id="5" name="Footer Placeholder 4"/>
          <p:cNvSpPr>
            <a:spLocks noGrp="1"/>
          </p:cNvSpPr>
          <p:nvPr>
            <p:ph type="ftr" sz="quarter" idx="11"/>
          </p:nvPr>
        </p:nvSpPr>
        <p:spPr/>
        <p:txBody>
          <a:bodyPr/>
          <a:lstStyle/>
          <a:p>
            <a:r>
              <a:rPr lang="en-US" smtClean="0"/>
              <a:t>CMPTR: Chapter 00, Chapter Title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3/4/2012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3/4/2012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3/4/2012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3/4/2012</a:t>
            </a:fld>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3/4/2012</a:t>
            </a:fld>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3/4/2012</a:t>
            </a:fld>
            <a:endParaRPr lang="en-US"/>
          </a:p>
        </p:txBody>
      </p:sp>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3/4/2012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3/4/2012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CMPTR</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1E0D066-9582-49E0-9F2C-9CED6AA2A3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3/4/2012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3/4/2012</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ln w="3175">
            <a:noFill/>
          </a:ln>
          <a:effectLst/>
        </p:spPr>
        <p:style>
          <a:lnRef idx="2">
            <a:schemeClr val="accent5"/>
          </a:lnRef>
          <a:fillRef idx="1">
            <a:schemeClr val="lt1"/>
          </a:fillRef>
          <a:effectRef idx="0">
            <a:schemeClr val="accent5"/>
          </a:effectRef>
          <a:fontRef idx="none"/>
        </p:style>
        <p:txBody>
          <a:bodyPr/>
          <a:lstStyle/>
          <a:p>
            <a:r>
              <a:rPr lang="en-US" smtClean="0"/>
              <a:t>CMPTR</a:t>
            </a:r>
            <a:endParaRPr lang="en-US"/>
          </a:p>
        </p:txBody>
      </p:sp>
      <p:sp>
        <p:nvSpPr>
          <p:cNvPr id="7" name="Slide Number Placeholder 6"/>
          <p:cNvSpPr>
            <a:spLocks noGrp="1"/>
          </p:cNvSpPr>
          <p:nvPr>
            <p:ph type="sldNum" sz="quarter" idx="12"/>
          </p:nvPr>
        </p:nvSpPr>
        <p:spPr>
          <a:ln w="3175">
            <a:noFill/>
          </a:ln>
          <a:effectLst/>
        </p:spPr>
        <p:style>
          <a:lnRef idx="2">
            <a:schemeClr val="accent5"/>
          </a:lnRef>
          <a:fillRef idx="1">
            <a:schemeClr val="lt1"/>
          </a:fillRef>
          <a:effectRef idx="0">
            <a:schemeClr val="accent5"/>
          </a:effectRef>
          <a:fontRef idx="none"/>
        </p:style>
        <p:txBody>
          <a:bodyPr/>
          <a:lstStyle/>
          <a:p>
            <a:fld id="{41E0D066-9582-49E0-9F2C-9CED6AA2A3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59175"/>
            <a:ext cx="7772400" cy="1470025"/>
          </a:xfrm>
          <a:noFill/>
          <a:ln>
            <a:noFill/>
          </a:ln>
        </p:spPr>
        <p:txBody>
          <a:bodyPr/>
          <a:lstStyle>
            <a:lvl1pPr algn="ctr">
              <a:defRPr b="0" cap="none" spc="0">
                <a:ln>
                  <a:noFill/>
                </a:ln>
                <a:solidFill>
                  <a:srgbClr val="2DC6D6"/>
                </a:solidFill>
                <a:effectLst/>
                <a:latin typeface="Arial Black" pitchFamily="34" charset="0"/>
                <a:cs typeface="Microsoft Sans Serif" pitchFamily="34" charset="0"/>
              </a:defRPr>
            </a:lvl1pPr>
          </a:lstStyle>
          <a:p>
            <a:r>
              <a:rPr lang="en-US" smtClean="0"/>
              <a:t>Click to edit Master title style</a:t>
            </a:r>
            <a:endParaRPr lang="en-US"/>
          </a:p>
        </p:txBody>
      </p:sp>
      <p:pic>
        <p:nvPicPr>
          <p:cNvPr id="4" name="Picture 3" descr="CMPTR.jpg"/>
          <p:cNvPicPr>
            <a:picLocks noChangeAspect="1"/>
          </p:cNvPicPr>
          <p:nvPr userDrawn="1"/>
        </p:nvPicPr>
        <p:blipFill>
          <a:blip r:embed="rId2" cstate="print"/>
          <a:stretch>
            <a:fillRect/>
          </a:stretch>
        </p:blipFill>
        <p:spPr>
          <a:xfrm>
            <a:off x="2743200" y="461772"/>
            <a:ext cx="3453384" cy="3348228"/>
          </a:xfrm>
          <a:prstGeom prst="rect">
            <a:avLst/>
          </a:prstGeom>
        </p:spPr>
      </p:pic>
      <p:sp>
        <p:nvSpPr>
          <p:cNvPr id="5" name="Rounded Rectangle 4"/>
          <p:cNvSpPr/>
          <p:nvPr userDrawn="1"/>
        </p:nvSpPr>
        <p:spPr>
          <a:xfrm>
            <a:off x="76200" y="76200"/>
            <a:ext cx="8991600" cy="6629400"/>
          </a:xfrm>
          <a:prstGeom prst="roundRect">
            <a:avLst/>
          </a:prstGeom>
          <a:noFill/>
          <a:ln>
            <a:solidFill>
              <a:srgbClr val="2DC6D6"/>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127750"/>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6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oundRect">
            <a:avLst/>
          </a:prstGeom>
          <a:ln>
            <a:solidFill>
              <a:srgbClr val="2DC6D6"/>
            </a:solid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240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477000"/>
            <a:ext cx="70104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l">
              <a:defRPr sz="1200">
                <a:solidFill>
                  <a:srgbClr val="2DC6D6"/>
                </a:solidFill>
                <a:latin typeface="Arial Black" pitchFamily="34" charset="0"/>
              </a:defRPr>
            </a:lvl1pPr>
          </a:lstStyle>
          <a:p>
            <a:r>
              <a:rPr lang="en-US" smtClean="0"/>
              <a:t>CMPTR: Chapter 00, Chapter Title</a:t>
            </a:r>
            <a:endParaRPr lang="en-US" dirty="0"/>
          </a:p>
        </p:txBody>
      </p:sp>
      <p:sp>
        <p:nvSpPr>
          <p:cNvPr id="6" name="Slide Number Placeholder 5"/>
          <p:cNvSpPr>
            <a:spLocks noGrp="1"/>
          </p:cNvSpPr>
          <p:nvPr>
            <p:ph type="sldNum" sz="quarter" idx="4"/>
          </p:nvPr>
        </p:nvSpPr>
        <p:spPr>
          <a:xfrm>
            <a:off x="7924800" y="6477000"/>
            <a:ext cx="7620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r">
              <a:defRPr sz="1200">
                <a:solidFill>
                  <a:srgbClr val="2DC6D6"/>
                </a:solidFill>
                <a:latin typeface="Arial Black" pitchFamily="34" charset="0"/>
              </a:defRPr>
            </a:lvl1pPr>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0" r:id="rId13"/>
  </p:sldLayoutIdLst>
  <p:hf hdr="0" dt="0"/>
  <p:txStyles>
    <p:titleStyle>
      <a:lvl1pPr algn="l" defTabSz="914400" rtl="0" eaLnBrk="1" latinLnBrk="0" hangingPunct="1">
        <a:spcBef>
          <a:spcPct val="0"/>
        </a:spcBef>
        <a:buNone/>
        <a:defRPr sz="36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3/4/2012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CMPTR: Chapter 00, Chapter Title</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7.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077200" cy="835152"/>
          </a:xfrm>
        </p:spPr>
        <p:txBody>
          <a:bodyPr>
            <a:normAutofit fontScale="90000"/>
          </a:bodyPr>
          <a:lstStyle/>
          <a:p>
            <a:r>
              <a:rPr lang="en-US" dirty="0" smtClean="0">
                <a:solidFill>
                  <a:srgbClr val="00B0F0"/>
                </a:solidFill>
              </a:rPr>
              <a:t>Chapter 4 Computer Networks – Part 1</a:t>
            </a:r>
            <a:endParaRPr lang="en-US" dirty="0">
              <a:solidFill>
                <a:srgbClr val="00B0F0"/>
              </a:solidFill>
            </a:endParaRPr>
          </a:p>
        </p:txBody>
      </p:sp>
      <p:sp>
        <p:nvSpPr>
          <p:cNvPr id="3" name="Subtitle 2"/>
          <p:cNvSpPr>
            <a:spLocks noGrp="1"/>
          </p:cNvSpPr>
          <p:nvPr>
            <p:ph type="subTitle" idx="1"/>
          </p:nvPr>
        </p:nvSpPr>
        <p:spPr>
          <a:xfrm>
            <a:off x="152400" y="1371600"/>
            <a:ext cx="8077200" cy="457200"/>
          </a:xfrm>
        </p:spPr>
        <p:txBody>
          <a:bodyPr>
            <a:normAutofit/>
          </a:bodyPr>
          <a:lstStyle/>
          <a:p>
            <a:r>
              <a:rPr lang="en-US" sz="2400" dirty="0" smtClean="0"/>
              <a:t>Networks</a:t>
            </a:r>
            <a:r>
              <a:rPr lang="en-US" sz="2400" dirty="0"/>
              <a:t>, network </a:t>
            </a:r>
            <a:r>
              <a:rPr lang="en-US" sz="2400" dirty="0" smtClean="0"/>
              <a:t>characteristics, </a:t>
            </a:r>
            <a:r>
              <a:rPr lang="en-US" sz="2400"/>
              <a:t>data </a:t>
            </a:r>
            <a:r>
              <a:rPr lang="en-US" sz="2400" smtClean="0"/>
              <a:t>transmission</a:t>
            </a:r>
            <a:endParaRPr lang="en-US" sz="2400" dirty="0"/>
          </a:p>
        </p:txBody>
      </p:sp>
    </p:spTree>
    <p:extLst>
      <p:ext uri="{BB962C8B-B14F-4D97-AF65-F5344CB8AC3E}">
        <p14:creationId xmlns:p14="http://schemas.microsoft.com/office/powerpoint/2010/main" val="1747865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Network Architectures</a:t>
            </a:r>
          </a:p>
        </p:txBody>
      </p:sp>
      <p:sp>
        <p:nvSpPr>
          <p:cNvPr id="3" name="Content Placeholder 2"/>
          <p:cNvSpPr>
            <a:spLocks noGrp="1"/>
          </p:cNvSpPr>
          <p:nvPr>
            <p:ph idx="1"/>
          </p:nvPr>
        </p:nvSpPr>
        <p:spPr>
          <a:xfrm>
            <a:off x="457200" y="1775191"/>
            <a:ext cx="8382000" cy="4625609"/>
          </a:xfrm>
        </p:spPr>
        <p:txBody>
          <a:bodyPr/>
          <a:lstStyle/>
          <a:p>
            <a:pPr lvl="0"/>
            <a:r>
              <a:rPr lang="en-US" dirty="0"/>
              <a:t>Network </a:t>
            </a:r>
            <a:r>
              <a:rPr lang="en-US" b="1" dirty="0"/>
              <a:t>Architectures</a:t>
            </a:r>
            <a:r>
              <a:rPr lang="en-US" dirty="0"/>
              <a:t>: the way computers are designed to </a:t>
            </a:r>
            <a:r>
              <a:rPr lang="en-US" dirty="0" smtClean="0"/>
              <a:t>communicate </a:t>
            </a:r>
          </a:p>
          <a:p>
            <a:pPr lvl="0"/>
            <a:r>
              <a:rPr lang="en-US" dirty="0" smtClean="0"/>
              <a:t>The two main types are:</a:t>
            </a:r>
          </a:p>
          <a:p>
            <a:pPr lvl="0"/>
            <a:endParaRPr lang="en-US" dirty="0"/>
          </a:p>
          <a:p>
            <a:endParaRPr lang="en-US" dirty="0"/>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10</a:t>
            </a:fld>
            <a:endParaRPr lang="en-US"/>
          </a:p>
        </p:txBody>
      </p:sp>
    </p:spTree>
    <p:extLst>
      <p:ext uri="{BB962C8B-B14F-4D97-AF65-F5344CB8AC3E}">
        <p14:creationId xmlns:p14="http://schemas.microsoft.com/office/powerpoint/2010/main" val="16878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Network Architectures</a:t>
            </a:r>
          </a:p>
        </p:txBody>
      </p:sp>
      <p:sp>
        <p:nvSpPr>
          <p:cNvPr id="3" name="Content Placeholder 2"/>
          <p:cNvSpPr>
            <a:spLocks noGrp="1"/>
          </p:cNvSpPr>
          <p:nvPr>
            <p:ph idx="1"/>
          </p:nvPr>
        </p:nvSpPr>
        <p:spPr>
          <a:xfrm>
            <a:off x="457200" y="1775191"/>
            <a:ext cx="3962400" cy="4625609"/>
          </a:xfrm>
        </p:spPr>
        <p:txBody>
          <a:bodyPr>
            <a:normAutofit fontScale="92500" lnSpcReduction="20000"/>
          </a:bodyPr>
          <a:lstStyle/>
          <a:p>
            <a:pPr lvl="0"/>
            <a:r>
              <a:rPr lang="en-US" dirty="0"/>
              <a:t>Client- server networks </a:t>
            </a:r>
            <a:r>
              <a:rPr lang="en-US" dirty="0" smtClean="0"/>
              <a:t>include</a:t>
            </a:r>
          </a:p>
          <a:p>
            <a:pPr lvl="1"/>
            <a:r>
              <a:rPr lang="en-US" b="1" dirty="0" smtClean="0"/>
              <a:t>clients</a:t>
            </a:r>
            <a:r>
              <a:rPr lang="en-US" dirty="0"/>
              <a:t>, which are computers and other devices on the network that request and use network </a:t>
            </a:r>
            <a:r>
              <a:rPr lang="en-US" dirty="0" smtClean="0"/>
              <a:t>resources</a:t>
            </a:r>
          </a:p>
          <a:p>
            <a:pPr lvl="1"/>
            <a:r>
              <a:rPr lang="en-US" b="1" dirty="0" smtClean="0"/>
              <a:t>servers</a:t>
            </a:r>
            <a:r>
              <a:rPr lang="en-US" dirty="0"/>
              <a:t>, which are computers that are dedicated to processing cli-</a:t>
            </a:r>
            <a:r>
              <a:rPr lang="en-US" dirty="0" err="1"/>
              <a:t>ent</a:t>
            </a:r>
            <a:r>
              <a:rPr lang="en-US" dirty="0"/>
              <a:t> requests.</a:t>
            </a:r>
          </a:p>
          <a:p>
            <a:endParaRPr lang="en-US" dirty="0"/>
          </a:p>
        </p:txBody>
      </p:sp>
      <p:sp>
        <p:nvSpPr>
          <p:cNvPr id="5" name="Slide Number Placeholder 4"/>
          <p:cNvSpPr>
            <a:spLocks noGrp="1"/>
          </p:cNvSpPr>
          <p:nvPr>
            <p:ph type="sldNum" sz="quarter" idx="12"/>
          </p:nvPr>
        </p:nvSpPr>
        <p:spPr/>
        <p:txBody>
          <a:bodyPr/>
          <a:lstStyle/>
          <a:p>
            <a:fld id="{41E0D066-9582-49E0-9F2C-9CED6AA2A396}" type="slidenum">
              <a:rPr lang="en-US" smtClean="0"/>
              <a:pPr/>
              <a:t>11</a:t>
            </a:fld>
            <a:endParaRPr lang="en-US"/>
          </a:p>
        </p:txBody>
      </p:sp>
      <p:pic>
        <p:nvPicPr>
          <p:cNvPr id="2050" name="Picture 2" descr="http://www.sensible-computer-help.com/images/clientne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514600"/>
            <a:ext cx="4419600" cy="293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09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Network Architectures</a:t>
            </a:r>
          </a:p>
        </p:txBody>
      </p:sp>
      <p:sp>
        <p:nvSpPr>
          <p:cNvPr id="3" name="Content Placeholder 2"/>
          <p:cNvSpPr>
            <a:spLocks noGrp="1"/>
          </p:cNvSpPr>
          <p:nvPr>
            <p:ph idx="1"/>
          </p:nvPr>
        </p:nvSpPr>
        <p:spPr>
          <a:xfrm>
            <a:off x="457200" y="1775191"/>
            <a:ext cx="3962400" cy="4625609"/>
          </a:xfrm>
        </p:spPr>
        <p:txBody>
          <a:bodyPr>
            <a:normAutofit fontScale="92500" lnSpcReduction="20000"/>
          </a:bodyPr>
          <a:lstStyle/>
          <a:p>
            <a:pPr lvl="0"/>
            <a:r>
              <a:rPr lang="en-US" dirty="0" smtClean="0"/>
              <a:t>A </a:t>
            </a:r>
            <a:r>
              <a:rPr lang="en-US" dirty="0"/>
              <a:t>peer- to- </a:t>
            </a:r>
            <a:r>
              <a:rPr lang="en-US" dirty="0" smtClean="0"/>
              <a:t>peer           </a:t>
            </a:r>
            <a:r>
              <a:rPr lang="en-US" dirty="0"/>
              <a:t>( </a:t>
            </a:r>
            <a:r>
              <a:rPr lang="en-US" dirty="0" smtClean="0"/>
              <a:t>P2P</a:t>
            </a:r>
            <a:r>
              <a:rPr lang="en-US" dirty="0"/>
              <a:t>) </a:t>
            </a:r>
            <a:r>
              <a:rPr lang="en-US" dirty="0" smtClean="0"/>
              <a:t>network </a:t>
            </a:r>
          </a:p>
          <a:p>
            <a:pPr lvl="1"/>
            <a:r>
              <a:rPr lang="en-US" dirty="0" smtClean="0"/>
              <a:t>has no </a:t>
            </a:r>
            <a:r>
              <a:rPr lang="en-US" dirty="0"/>
              <a:t>central </a:t>
            </a:r>
            <a:r>
              <a:rPr lang="en-US" dirty="0" smtClean="0"/>
              <a:t>server. </a:t>
            </a:r>
          </a:p>
          <a:p>
            <a:pPr lvl="1"/>
            <a:r>
              <a:rPr lang="en-US" dirty="0" smtClean="0"/>
              <a:t>all </a:t>
            </a:r>
            <a:r>
              <a:rPr lang="en-US" dirty="0"/>
              <a:t>the </a:t>
            </a:r>
            <a:r>
              <a:rPr lang="en-US" dirty="0" smtClean="0"/>
              <a:t>computers </a:t>
            </a:r>
            <a:r>
              <a:rPr lang="en-US" dirty="0"/>
              <a:t>on the network work at the same functional </a:t>
            </a:r>
            <a:r>
              <a:rPr lang="en-US" dirty="0" smtClean="0"/>
              <a:t>level</a:t>
            </a:r>
          </a:p>
          <a:p>
            <a:pPr lvl="1"/>
            <a:r>
              <a:rPr lang="en-US" dirty="0" smtClean="0"/>
              <a:t>users </a:t>
            </a:r>
            <a:r>
              <a:rPr lang="en-US" dirty="0"/>
              <a:t>have direct </a:t>
            </a:r>
            <a:r>
              <a:rPr lang="en-US" dirty="0" smtClean="0"/>
              <a:t> access </a:t>
            </a:r>
            <a:r>
              <a:rPr lang="en-US" dirty="0"/>
              <a:t>to the computers and other devices attached to the network.</a:t>
            </a:r>
          </a:p>
        </p:txBody>
      </p:sp>
      <p:sp>
        <p:nvSpPr>
          <p:cNvPr id="5" name="Slide Number Placeholder 4"/>
          <p:cNvSpPr>
            <a:spLocks noGrp="1"/>
          </p:cNvSpPr>
          <p:nvPr>
            <p:ph type="sldNum" sz="quarter" idx="12"/>
          </p:nvPr>
        </p:nvSpPr>
        <p:spPr/>
        <p:txBody>
          <a:bodyPr/>
          <a:lstStyle/>
          <a:p>
            <a:fld id="{41E0D066-9582-49E0-9F2C-9CED6AA2A396}" type="slidenum">
              <a:rPr lang="en-US" smtClean="0"/>
              <a:pPr/>
              <a:t>12</a:t>
            </a:fld>
            <a:endParaRPr lang="en-US"/>
          </a:p>
        </p:txBody>
      </p:sp>
      <p:pic>
        <p:nvPicPr>
          <p:cNvPr id="4098" name="Picture 2" descr="http://www.sensible-computer-help.com/images/peerne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1148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Network Size and Coverage Area</a:t>
            </a:r>
          </a:p>
        </p:txBody>
      </p:sp>
      <p:sp>
        <p:nvSpPr>
          <p:cNvPr id="3" name="Content Placeholder 2"/>
          <p:cNvSpPr>
            <a:spLocks noGrp="1"/>
          </p:cNvSpPr>
          <p:nvPr>
            <p:ph idx="1"/>
          </p:nvPr>
        </p:nvSpPr>
        <p:spPr>
          <a:xfrm>
            <a:off x="152400" y="1701983"/>
            <a:ext cx="4038600" cy="4625609"/>
          </a:xfrm>
        </p:spPr>
        <p:txBody>
          <a:bodyPr/>
          <a:lstStyle/>
          <a:p>
            <a:r>
              <a:rPr lang="en-US" dirty="0" smtClean="0"/>
              <a:t>A </a:t>
            </a:r>
            <a:r>
              <a:rPr lang="en-US" b="1" dirty="0" smtClean="0"/>
              <a:t>personal area network (PAN) </a:t>
            </a:r>
            <a:r>
              <a:rPr lang="en-US" dirty="0" smtClean="0"/>
              <a:t>is a network of personal devices that is designed to enable those devices to communicate and share data.</a:t>
            </a:r>
          </a:p>
          <a:p>
            <a:endParaRPr lang="en-US" dirty="0"/>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13</a:t>
            </a:fld>
            <a:endParaRPr lang="en-US"/>
          </a:p>
        </p:txBody>
      </p:sp>
      <p:pic>
        <p:nvPicPr>
          <p:cNvPr id="6148" name="Picture 4" descr="http://t1.gstatic.com/images?q=tbn:ANd9GcQjNqxzN07MtTL2Q4cRLpIS_RCEcS5iSwY84Pq9nnzPP9KMPAJHLSlNNQ1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9" y="2590800"/>
            <a:ext cx="4392973"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219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Network Size and Coverage Area</a:t>
            </a:r>
          </a:p>
        </p:txBody>
      </p:sp>
      <p:sp>
        <p:nvSpPr>
          <p:cNvPr id="3" name="Content Placeholder 2"/>
          <p:cNvSpPr>
            <a:spLocks noGrp="1"/>
          </p:cNvSpPr>
          <p:nvPr>
            <p:ph idx="1"/>
          </p:nvPr>
        </p:nvSpPr>
        <p:spPr>
          <a:xfrm>
            <a:off x="152400" y="1701983"/>
            <a:ext cx="4038600" cy="4625609"/>
          </a:xfrm>
        </p:spPr>
        <p:txBody>
          <a:bodyPr/>
          <a:lstStyle/>
          <a:p>
            <a:r>
              <a:rPr lang="en-US" dirty="0"/>
              <a:t>A </a:t>
            </a:r>
            <a:r>
              <a:rPr lang="en-US" b="1" dirty="0"/>
              <a:t>local area network (LAN) </a:t>
            </a:r>
            <a:r>
              <a:rPr lang="en-US" dirty="0"/>
              <a:t>is a network that covers a relatively small geographical area, such as a home, an office building, or a school.</a:t>
            </a:r>
          </a:p>
          <a:p>
            <a:endParaRPr lang="en-US" dirty="0"/>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14</a:t>
            </a:fld>
            <a:endParaRPr lang="en-US"/>
          </a:p>
        </p:txBody>
      </p:sp>
      <p:pic>
        <p:nvPicPr>
          <p:cNvPr id="6146" name="Picture 2" descr="http://www.personalcarepc.com/assets/wireless_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667000"/>
            <a:ext cx="4352925"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553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Network Size and Coverage Area</a:t>
            </a:r>
          </a:p>
        </p:txBody>
      </p:sp>
      <p:sp>
        <p:nvSpPr>
          <p:cNvPr id="3" name="Content Placeholder 2"/>
          <p:cNvSpPr>
            <a:spLocks noGrp="1"/>
          </p:cNvSpPr>
          <p:nvPr>
            <p:ph idx="1"/>
          </p:nvPr>
        </p:nvSpPr>
        <p:spPr>
          <a:xfrm>
            <a:off x="152400" y="1701983"/>
            <a:ext cx="4038600" cy="4625609"/>
          </a:xfrm>
        </p:spPr>
        <p:txBody>
          <a:bodyPr/>
          <a:lstStyle/>
          <a:p>
            <a:pPr lvl="0"/>
            <a:r>
              <a:rPr lang="en-US" dirty="0"/>
              <a:t>A </a:t>
            </a:r>
            <a:r>
              <a:rPr lang="en-US" b="1" dirty="0"/>
              <a:t>metropolitan area network (MAN) </a:t>
            </a:r>
            <a:r>
              <a:rPr lang="en-US" dirty="0"/>
              <a:t>is a network designed to service a metropolitan area, typically a city or county.</a:t>
            </a:r>
          </a:p>
          <a:p>
            <a:endParaRPr lang="en-US" dirty="0"/>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15</a:t>
            </a:fld>
            <a:endParaRPr lang="en-US"/>
          </a:p>
        </p:txBody>
      </p:sp>
      <p:pic>
        <p:nvPicPr>
          <p:cNvPr id="8194" name="Picture 2" descr="http://www.lbl.gov/CS/assets/img/BAM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390292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121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Network Size and Coverage Area</a:t>
            </a:r>
          </a:p>
        </p:txBody>
      </p:sp>
      <p:sp>
        <p:nvSpPr>
          <p:cNvPr id="3" name="Content Placeholder 2"/>
          <p:cNvSpPr>
            <a:spLocks noGrp="1"/>
          </p:cNvSpPr>
          <p:nvPr>
            <p:ph idx="1"/>
          </p:nvPr>
        </p:nvSpPr>
        <p:spPr>
          <a:xfrm>
            <a:off x="152400" y="1701983"/>
            <a:ext cx="4038600" cy="4625609"/>
          </a:xfrm>
        </p:spPr>
        <p:txBody>
          <a:bodyPr/>
          <a:lstStyle/>
          <a:p>
            <a:pPr lvl="0"/>
            <a:r>
              <a:rPr lang="en-US" dirty="0"/>
              <a:t>A </a:t>
            </a:r>
            <a:r>
              <a:rPr lang="en-US" b="1" dirty="0"/>
              <a:t>wide area network (WAN) </a:t>
            </a:r>
            <a:r>
              <a:rPr lang="en-US" dirty="0"/>
              <a:t>is a network that covers a large geographical area</a:t>
            </a:r>
            <a:r>
              <a:rPr lang="en-US" dirty="0" smtClean="0"/>
              <a:t>.</a:t>
            </a:r>
          </a:p>
          <a:p>
            <a:pPr lvl="0"/>
            <a:r>
              <a:rPr lang="en-US" dirty="0" smtClean="0"/>
              <a:t>Best example the Internet </a:t>
            </a:r>
            <a:endParaRPr lang="en-US" dirty="0"/>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16</a:t>
            </a:fld>
            <a:endParaRPr lang="en-US"/>
          </a:p>
        </p:txBody>
      </p:sp>
      <p:pic>
        <p:nvPicPr>
          <p:cNvPr id="9218" name="Picture 2" descr="http://www.atcis.net/images/w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438399"/>
            <a:ext cx="4419600" cy="327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83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Network Size and Coverage Area</a:t>
            </a:r>
          </a:p>
        </p:txBody>
      </p:sp>
      <p:sp>
        <p:nvSpPr>
          <p:cNvPr id="3" name="Content Placeholder 2"/>
          <p:cNvSpPr>
            <a:spLocks noGrp="1"/>
          </p:cNvSpPr>
          <p:nvPr>
            <p:ph idx="1"/>
          </p:nvPr>
        </p:nvSpPr>
        <p:spPr>
          <a:xfrm>
            <a:off x="152400" y="1701983"/>
            <a:ext cx="4038600" cy="4625609"/>
          </a:xfrm>
        </p:spPr>
        <p:txBody>
          <a:bodyPr>
            <a:normAutofit fontScale="85000" lnSpcReduction="20000"/>
          </a:bodyPr>
          <a:lstStyle/>
          <a:p>
            <a:pPr lvl="0"/>
            <a:r>
              <a:rPr lang="en-US" dirty="0"/>
              <a:t>An </a:t>
            </a:r>
            <a:r>
              <a:rPr lang="en-US" b="1" dirty="0"/>
              <a:t>intranet </a:t>
            </a:r>
            <a:r>
              <a:rPr lang="en-US" dirty="0"/>
              <a:t>is </a:t>
            </a:r>
            <a:endParaRPr lang="en-US" dirty="0" smtClean="0"/>
          </a:p>
          <a:p>
            <a:pPr lvl="1"/>
            <a:r>
              <a:rPr lang="en-US" dirty="0" smtClean="0"/>
              <a:t>a </a:t>
            </a:r>
            <a:r>
              <a:rPr lang="en-US" dirty="0"/>
              <a:t>private network, such as a company LAN, that is designed to be used by an organization’s </a:t>
            </a:r>
            <a:r>
              <a:rPr lang="en-US" dirty="0" smtClean="0"/>
              <a:t>employees</a:t>
            </a:r>
          </a:p>
          <a:p>
            <a:pPr lvl="1"/>
            <a:r>
              <a:rPr lang="en-US" dirty="0" smtClean="0"/>
              <a:t>is </a:t>
            </a:r>
            <a:r>
              <a:rPr lang="en-US" dirty="0"/>
              <a:t>set up like the Internet with data posted on Web pages that are accessed with a Web </a:t>
            </a:r>
            <a:r>
              <a:rPr lang="en-US" dirty="0" smtClean="0"/>
              <a:t>browser</a:t>
            </a:r>
          </a:p>
          <a:p>
            <a:pPr lvl="1"/>
            <a:r>
              <a:rPr lang="en-US" dirty="0"/>
              <a:t>A company network that is accessible to authorized outsiders is called an </a:t>
            </a:r>
            <a:r>
              <a:rPr lang="en-US" b="1" dirty="0"/>
              <a:t>extranet</a:t>
            </a:r>
            <a:r>
              <a:rPr lang="en-US" dirty="0"/>
              <a:t>.</a:t>
            </a:r>
          </a:p>
          <a:p>
            <a:pPr lvl="1"/>
            <a:endParaRPr lang="en-US" dirty="0"/>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17</a:t>
            </a:fld>
            <a:endParaRPr lang="en-US"/>
          </a:p>
        </p:txBody>
      </p:sp>
      <p:grpSp>
        <p:nvGrpSpPr>
          <p:cNvPr id="7" name="Group 6"/>
          <p:cNvGrpSpPr/>
          <p:nvPr/>
        </p:nvGrpSpPr>
        <p:grpSpPr>
          <a:xfrm>
            <a:off x="4267200" y="2438400"/>
            <a:ext cx="4860129" cy="2971800"/>
            <a:chOff x="4267200" y="2438400"/>
            <a:chExt cx="4860129" cy="2971800"/>
          </a:xfrm>
        </p:grpSpPr>
        <p:pic>
          <p:nvPicPr>
            <p:cNvPr id="10242" name="Picture 2" descr="http://www.cognitivedesignsolutions.com/images/intranetCommun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860129"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43400" y="2590800"/>
              <a:ext cx="990600" cy="2743200"/>
            </a:xfrm>
            <a:prstGeom prst="rect">
              <a:avLst/>
            </a:prstGeom>
            <a:solidFill>
              <a:srgbClr val="00B0F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948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Network Size and Coverage Area</a:t>
            </a:r>
          </a:p>
        </p:txBody>
      </p:sp>
      <p:sp>
        <p:nvSpPr>
          <p:cNvPr id="3" name="Content Placeholder 2"/>
          <p:cNvSpPr>
            <a:spLocks noGrp="1"/>
          </p:cNvSpPr>
          <p:nvPr>
            <p:ph idx="1"/>
          </p:nvPr>
        </p:nvSpPr>
        <p:spPr>
          <a:xfrm>
            <a:off x="152400" y="1701983"/>
            <a:ext cx="4038600" cy="4625609"/>
          </a:xfrm>
        </p:spPr>
        <p:txBody>
          <a:bodyPr>
            <a:normAutofit fontScale="92500" lnSpcReduction="20000"/>
          </a:bodyPr>
          <a:lstStyle/>
          <a:p>
            <a:pPr lvl="0"/>
            <a:r>
              <a:rPr lang="en-US" dirty="0"/>
              <a:t>A </a:t>
            </a:r>
            <a:r>
              <a:rPr lang="en-US" b="1" dirty="0"/>
              <a:t>virtual private network (VPN) </a:t>
            </a:r>
            <a:r>
              <a:rPr lang="en-US" dirty="0"/>
              <a:t>is </a:t>
            </a:r>
            <a:endParaRPr lang="en-US" dirty="0" smtClean="0"/>
          </a:p>
          <a:p>
            <a:pPr lvl="0"/>
            <a:r>
              <a:rPr lang="en-US" dirty="0" smtClean="0"/>
              <a:t>a </a:t>
            </a:r>
            <a:r>
              <a:rPr lang="en-US" dirty="0"/>
              <a:t>private, secure path across a public network (usually the Internet) </a:t>
            </a:r>
            <a:endParaRPr lang="en-US" dirty="0" smtClean="0"/>
          </a:p>
          <a:p>
            <a:pPr lvl="0"/>
            <a:r>
              <a:rPr lang="en-US" dirty="0" smtClean="0"/>
              <a:t>It </a:t>
            </a:r>
            <a:r>
              <a:rPr lang="en-US" dirty="0"/>
              <a:t>is set up to allow authorized users private, secure access to the company network.</a:t>
            </a:r>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18</a:t>
            </a:fld>
            <a:endParaRPr lang="en-US"/>
          </a:p>
        </p:txBody>
      </p:sp>
      <p:grpSp>
        <p:nvGrpSpPr>
          <p:cNvPr id="9" name="Group 8"/>
          <p:cNvGrpSpPr/>
          <p:nvPr/>
        </p:nvGrpSpPr>
        <p:grpSpPr>
          <a:xfrm>
            <a:off x="4038600" y="3048000"/>
            <a:ext cx="4743450" cy="1676400"/>
            <a:chOff x="4038600" y="3048000"/>
            <a:chExt cx="4743450" cy="1676400"/>
          </a:xfrm>
        </p:grpSpPr>
        <p:pic>
          <p:nvPicPr>
            <p:cNvPr id="11266" name="Picture 2" descr="http://www.homenethelp.com/vpn/images/vpn-softwa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48000"/>
              <a:ext cx="4743450"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4724400" y="4267200"/>
              <a:ext cx="281940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625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00B0F0"/>
                </a:solidFill>
              </a:rPr>
              <a:t>Data Transmission</a:t>
            </a:r>
            <a:endParaRPr lang="en-US" dirty="0">
              <a:solidFill>
                <a:srgbClr val="00B0F0"/>
              </a:solidFill>
            </a:endParaRPr>
          </a:p>
        </p:txBody>
      </p:sp>
      <p:sp>
        <p:nvSpPr>
          <p:cNvPr id="8" name="Content Placeholder 7"/>
          <p:cNvSpPr>
            <a:spLocks noGrp="1"/>
          </p:cNvSpPr>
          <p:nvPr>
            <p:ph idx="1"/>
          </p:nvPr>
        </p:nvSpPr>
        <p:spPr/>
        <p:txBody>
          <a:bodyPr/>
          <a:lstStyle/>
          <a:p>
            <a:r>
              <a:rPr lang="en-US" b="1" dirty="0" smtClean="0"/>
              <a:t>Topics Covered:</a:t>
            </a:r>
          </a:p>
          <a:p>
            <a:pPr lvl="1"/>
            <a:r>
              <a:rPr lang="en-US" dirty="0" smtClean="0"/>
              <a:t>Bandwidth</a:t>
            </a:r>
          </a:p>
          <a:p>
            <a:pPr lvl="1"/>
            <a:r>
              <a:rPr lang="en-US" dirty="0" smtClean="0"/>
              <a:t>Analog vs. Digital Signals</a:t>
            </a:r>
          </a:p>
          <a:p>
            <a:pPr lvl="1"/>
            <a:r>
              <a:rPr lang="en-US" dirty="0" smtClean="0"/>
              <a:t>Transmission Type and Timing</a:t>
            </a:r>
          </a:p>
          <a:p>
            <a:pPr lvl="1"/>
            <a:r>
              <a:rPr lang="en-US" dirty="0" smtClean="0"/>
              <a:t>Delivery Method</a:t>
            </a:r>
            <a:endParaRPr lang="en-US" dirty="0"/>
          </a:p>
        </p:txBody>
      </p:sp>
      <p:sp>
        <p:nvSpPr>
          <p:cNvPr id="5" name="Footer Placeholder 4"/>
          <p:cNvSpPr>
            <a:spLocks noGrp="1"/>
          </p:cNvSpPr>
          <p:nvPr>
            <p:ph type="ftr" sz="quarter" idx="11"/>
          </p:nvPr>
        </p:nvSpPr>
        <p:spPr/>
        <p:txBody>
          <a:bodyPr/>
          <a:lstStyle/>
          <a:p>
            <a:r>
              <a:rPr lang="en-US" dirty="0" smtClean="0"/>
              <a:t>CMPTR Chapter 4: Computer Networks</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Learning Objectives</a:t>
            </a:r>
            <a:endParaRPr lang="en-US" dirty="0">
              <a:solidFill>
                <a:srgbClr val="00B0F0"/>
              </a:solidFill>
            </a:endParaRPr>
          </a:p>
        </p:txBody>
      </p:sp>
      <p:sp>
        <p:nvSpPr>
          <p:cNvPr id="8" name="Content Placeholder 7"/>
          <p:cNvSpPr>
            <a:spLocks noGrp="1"/>
          </p:cNvSpPr>
          <p:nvPr>
            <p:ph idx="1"/>
          </p:nvPr>
        </p:nvSpPr>
        <p:spPr/>
        <p:txBody>
          <a:bodyPr/>
          <a:lstStyle/>
          <a:p>
            <a:r>
              <a:rPr lang="en-US" dirty="0" smtClean="0"/>
              <a:t>Explain what networks are</a:t>
            </a:r>
          </a:p>
          <a:p>
            <a:r>
              <a:rPr lang="en-US" dirty="0" smtClean="0"/>
              <a:t>Identify network characteristics</a:t>
            </a:r>
          </a:p>
          <a:p>
            <a:r>
              <a:rPr lang="en-US" dirty="0" smtClean="0"/>
              <a:t>Understand how data is transmitted over a network</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dirty="0" smtClean="0"/>
              <a:t>CMPTR Chapter 4: Computer Networks</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Bandwidth</a:t>
            </a:r>
            <a:endParaRPr lang="en-US" dirty="0">
              <a:solidFill>
                <a:srgbClr val="00B0F0"/>
              </a:solidFill>
            </a:endParaRPr>
          </a:p>
        </p:txBody>
      </p:sp>
      <p:sp>
        <p:nvSpPr>
          <p:cNvPr id="6" name="Content Placeholder 5"/>
          <p:cNvSpPr>
            <a:spLocks noGrp="1"/>
          </p:cNvSpPr>
          <p:nvPr>
            <p:ph sz="half" idx="1"/>
          </p:nvPr>
        </p:nvSpPr>
        <p:spPr>
          <a:xfrm>
            <a:off x="457200" y="1600200"/>
            <a:ext cx="8229600" cy="4800600"/>
          </a:xfrm>
        </p:spPr>
        <p:txBody>
          <a:bodyPr/>
          <a:lstStyle/>
          <a:p>
            <a:r>
              <a:rPr lang="en-US" b="1" dirty="0" smtClean="0"/>
              <a:t>Bandwidth </a:t>
            </a:r>
            <a:r>
              <a:rPr lang="en-US" dirty="0" smtClean="0"/>
              <a:t>(also called </a:t>
            </a:r>
            <a:r>
              <a:rPr lang="en-US" b="1" dirty="0" smtClean="0"/>
              <a:t>throughput</a:t>
            </a:r>
            <a:r>
              <a:rPr lang="en-US" dirty="0" smtClean="0"/>
              <a:t>) is `the amount of data that can be transferred in a given time period.</a:t>
            </a:r>
          </a:p>
          <a:p>
            <a:r>
              <a:rPr lang="en-US" dirty="0" err="1" smtClean="0"/>
              <a:t>Usualy</a:t>
            </a:r>
            <a:r>
              <a:rPr lang="en-US" dirty="0" smtClean="0"/>
              <a:t> measured in  </a:t>
            </a:r>
          </a:p>
          <a:p>
            <a:pPr lvl="1"/>
            <a:r>
              <a:rPr lang="en-US" dirty="0" smtClean="0"/>
              <a:t>bits per second (bps)</a:t>
            </a:r>
          </a:p>
          <a:p>
            <a:pPr lvl="1"/>
            <a:r>
              <a:rPr lang="en-US" dirty="0" smtClean="0"/>
              <a:t>Kbps – thousands of bits per second</a:t>
            </a:r>
          </a:p>
          <a:p>
            <a:pPr lvl="1"/>
            <a:r>
              <a:rPr lang="en-US" dirty="0" smtClean="0"/>
              <a:t>Mbps -  millions of bits per second</a:t>
            </a:r>
          </a:p>
          <a:p>
            <a:pPr lvl="1"/>
            <a:r>
              <a:rPr lang="en-US" dirty="0" err="1" smtClean="0"/>
              <a:t>Gbps</a:t>
            </a:r>
            <a:r>
              <a:rPr lang="en-US" dirty="0" smtClean="0"/>
              <a:t> – billions of bits per second. </a:t>
            </a:r>
          </a:p>
        </p:txBody>
      </p:sp>
      <p:sp>
        <p:nvSpPr>
          <p:cNvPr id="4" name="Footer Placeholder 3"/>
          <p:cNvSpPr>
            <a:spLocks noGrp="1"/>
          </p:cNvSpPr>
          <p:nvPr>
            <p:ph type="ftr" sz="quarter" idx="11"/>
          </p:nvPr>
        </p:nvSpPr>
        <p:spPr/>
        <p:txBody>
          <a:bodyPr/>
          <a:lstStyle/>
          <a:p>
            <a:r>
              <a:rPr lang="en-US" dirty="0" smtClean="0"/>
              <a:t>CMPTR Chapter 4: Computer Networks</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Analog vs. Digital Signals</a:t>
            </a:r>
            <a:endParaRPr lang="en-US" dirty="0">
              <a:solidFill>
                <a:srgbClr val="00B0F0"/>
              </a:solidFill>
            </a:endParaRPr>
          </a:p>
        </p:txBody>
      </p:sp>
      <p:sp>
        <p:nvSpPr>
          <p:cNvPr id="3" name="Content Placeholder 2"/>
          <p:cNvSpPr>
            <a:spLocks noGrp="1"/>
          </p:cNvSpPr>
          <p:nvPr>
            <p:ph sz="half" idx="1"/>
          </p:nvPr>
        </p:nvSpPr>
        <p:spPr/>
        <p:txBody>
          <a:bodyPr/>
          <a:lstStyle/>
          <a:p>
            <a:r>
              <a:rPr lang="en-US" dirty="0" smtClean="0"/>
              <a:t>Most networking media send data using </a:t>
            </a:r>
            <a:br>
              <a:rPr lang="en-US" dirty="0" smtClean="0"/>
            </a:br>
            <a:r>
              <a:rPr lang="en-US" b="1" dirty="0" smtClean="0"/>
              <a:t>digital signals</a:t>
            </a:r>
            <a:r>
              <a:rPr lang="en-US" dirty="0" smtClean="0"/>
              <a:t>, in which data is represented </a:t>
            </a:r>
            <a:br>
              <a:rPr lang="en-US" dirty="0" smtClean="0"/>
            </a:br>
            <a:r>
              <a:rPr lang="en-US" dirty="0" smtClean="0"/>
              <a:t>by only two discrete states: 0s and 1s.</a:t>
            </a:r>
          </a:p>
          <a:p>
            <a:r>
              <a:rPr lang="en-US" b="1" dirty="0" smtClean="0"/>
              <a:t>Analog signals</a:t>
            </a:r>
            <a:r>
              <a:rPr lang="en-US" dirty="0" smtClean="0"/>
              <a:t> represent data with </a:t>
            </a:r>
            <a:br>
              <a:rPr lang="en-US" dirty="0" smtClean="0"/>
            </a:br>
            <a:r>
              <a:rPr lang="en-US" dirty="0" smtClean="0"/>
              <a:t>continuous waves.</a:t>
            </a:r>
            <a:endParaRPr lang="en-US" b="1" dirty="0" smtClean="0"/>
          </a:p>
        </p:txBody>
      </p:sp>
      <p:sp>
        <p:nvSpPr>
          <p:cNvPr id="5" name="Footer Placeholder 4"/>
          <p:cNvSpPr>
            <a:spLocks noGrp="1"/>
          </p:cNvSpPr>
          <p:nvPr>
            <p:ph type="ftr" sz="quarter" idx="11"/>
          </p:nvPr>
        </p:nvSpPr>
        <p:spPr/>
        <p:txBody>
          <a:bodyPr/>
          <a:lstStyle/>
          <a:p>
            <a:r>
              <a:rPr lang="en-US" dirty="0" smtClean="0"/>
              <a:t>CMPTR Chapter 4: Computer Networks</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21</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1905000"/>
            <a:ext cx="27717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800600"/>
            <a:ext cx="27527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fade">
                                      <p:cBhvr>
                                        <p:cTn id="10" dur="5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fade">
                                      <p:cBhvr>
                                        <p:cTn id="18"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Transmission Type and Timing</a:t>
            </a:r>
            <a:endParaRPr lang="en-US" dirty="0">
              <a:solidFill>
                <a:srgbClr val="00B0F0"/>
              </a:solidFill>
            </a:endParaRPr>
          </a:p>
        </p:txBody>
      </p:sp>
      <p:sp>
        <p:nvSpPr>
          <p:cNvPr id="6" name="Content Placeholder 5"/>
          <p:cNvSpPr>
            <a:spLocks noGrp="1"/>
          </p:cNvSpPr>
          <p:nvPr>
            <p:ph sz="half" idx="1"/>
          </p:nvPr>
        </p:nvSpPr>
        <p:spPr>
          <a:xfrm>
            <a:off x="457200" y="1600200"/>
            <a:ext cx="4191000" cy="4800600"/>
          </a:xfrm>
        </p:spPr>
        <p:txBody>
          <a:bodyPr>
            <a:normAutofit lnSpcReduction="10000"/>
          </a:bodyPr>
          <a:lstStyle/>
          <a:p>
            <a:r>
              <a:rPr lang="en-US" dirty="0" smtClean="0"/>
              <a:t>With </a:t>
            </a:r>
            <a:r>
              <a:rPr lang="en-US" b="1" dirty="0" smtClean="0"/>
              <a:t>serial transmission</a:t>
            </a:r>
            <a:r>
              <a:rPr lang="en-US" dirty="0" smtClean="0"/>
              <a:t>, data is sent one bit at a time, one after the other along a single path.</a:t>
            </a:r>
          </a:p>
          <a:p>
            <a:r>
              <a:rPr lang="en-US" dirty="0" smtClean="0"/>
              <a:t>When </a:t>
            </a:r>
            <a:r>
              <a:rPr lang="en-US" b="1" dirty="0" smtClean="0"/>
              <a:t>parallel transmission </a:t>
            </a:r>
            <a:r>
              <a:rPr lang="en-US" dirty="0" smtClean="0"/>
              <a:t>is used, the message is sent at least one byte at a time, with each bit in the byte taking a separate path. </a:t>
            </a:r>
            <a:endParaRPr lang="en-US" b="1" dirty="0" smtClean="0"/>
          </a:p>
        </p:txBody>
      </p:sp>
      <p:sp>
        <p:nvSpPr>
          <p:cNvPr id="4" name="Footer Placeholder 3"/>
          <p:cNvSpPr>
            <a:spLocks noGrp="1"/>
          </p:cNvSpPr>
          <p:nvPr>
            <p:ph type="ftr" sz="quarter" idx="11"/>
          </p:nvPr>
        </p:nvSpPr>
        <p:spPr/>
        <p:txBody>
          <a:bodyPr/>
          <a:lstStyle/>
          <a:p>
            <a:r>
              <a:rPr lang="en-US" dirty="0" smtClean="0"/>
              <a:t>CMPTR Chapter 4: Computer Networks</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22</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3981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10000"/>
            <a:ext cx="39243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5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fade">
                                      <p:cBhvr>
                                        <p:cTn id="18"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Transmission Type and Timing</a:t>
            </a:r>
            <a:endParaRPr lang="en-US" dirty="0">
              <a:solidFill>
                <a:srgbClr val="00B0F0"/>
              </a:solidFill>
            </a:endParaRPr>
          </a:p>
        </p:txBody>
      </p:sp>
      <p:sp>
        <p:nvSpPr>
          <p:cNvPr id="9" name="Content Placeholder 8"/>
          <p:cNvSpPr>
            <a:spLocks noGrp="1"/>
          </p:cNvSpPr>
          <p:nvPr>
            <p:ph sz="half" idx="1"/>
          </p:nvPr>
        </p:nvSpPr>
        <p:spPr>
          <a:xfrm>
            <a:off x="457200" y="1600200"/>
            <a:ext cx="8229600" cy="2286000"/>
          </a:xfrm>
        </p:spPr>
        <p:txBody>
          <a:bodyPr>
            <a:normAutofit/>
          </a:bodyPr>
          <a:lstStyle/>
          <a:p>
            <a:r>
              <a:rPr lang="en-US" dirty="0" smtClean="0"/>
              <a:t>When data is sent using serial transmission, one of the following three techniques is used to organize the bits being transferred so the data can be reconstructed after it is received:</a:t>
            </a:r>
          </a:p>
        </p:txBody>
      </p:sp>
      <p:sp>
        <p:nvSpPr>
          <p:cNvPr id="4" name="Footer Placeholder 3"/>
          <p:cNvSpPr>
            <a:spLocks noGrp="1"/>
          </p:cNvSpPr>
          <p:nvPr>
            <p:ph type="ftr" sz="quarter" idx="11"/>
          </p:nvPr>
        </p:nvSpPr>
        <p:spPr/>
        <p:txBody>
          <a:bodyPr/>
          <a:lstStyle/>
          <a:p>
            <a:r>
              <a:rPr lang="en-US" dirty="0" smtClean="0"/>
              <a:t>CMPTR Chapter 4: Computer Networks</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Transmission Type and Timing</a:t>
            </a:r>
            <a:endParaRPr lang="en-US" dirty="0">
              <a:solidFill>
                <a:srgbClr val="00B0F0"/>
              </a:solidFill>
            </a:endParaRPr>
          </a:p>
        </p:txBody>
      </p:sp>
      <p:sp>
        <p:nvSpPr>
          <p:cNvPr id="9" name="Content Placeholder 8"/>
          <p:cNvSpPr>
            <a:spLocks noGrp="1"/>
          </p:cNvSpPr>
          <p:nvPr>
            <p:ph sz="half" idx="1"/>
          </p:nvPr>
        </p:nvSpPr>
        <p:spPr>
          <a:xfrm>
            <a:off x="457200" y="1600200"/>
            <a:ext cx="8229600" cy="2286000"/>
          </a:xfrm>
        </p:spPr>
        <p:txBody>
          <a:bodyPr>
            <a:normAutofit/>
          </a:bodyPr>
          <a:lstStyle/>
          <a:p>
            <a:r>
              <a:rPr lang="en-US" b="1" dirty="0" smtClean="0"/>
              <a:t>Synchronous</a:t>
            </a:r>
            <a:r>
              <a:rPr lang="en-US" dirty="0" smtClean="0"/>
              <a:t> </a:t>
            </a:r>
            <a:r>
              <a:rPr lang="en-US" dirty="0"/>
              <a:t>transmission </a:t>
            </a:r>
            <a:r>
              <a:rPr lang="en-US" dirty="0" smtClean="0"/>
              <a:t> - serial data transmission </a:t>
            </a:r>
            <a:r>
              <a:rPr lang="en-US" dirty="0"/>
              <a:t>in which data is organized into groups or blocks of data that are transferred at regular, </a:t>
            </a:r>
            <a:r>
              <a:rPr lang="en-US" dirty="0" err="1"/>
              <a:t>specifi</a:t>
            </a:r>
            <a:r>
              <a:rPr lang="en-US" dirty="0"/>
              <a:t> </a:t>
            </a:r>
            <a:r>
              <a:rPr lang="en-US" dirty="0" err="1"/>
              <a:t>ed</a:t>
            </a:r>
            <a:r>
              <a:rPr lang="en-US" dirty="0"/>
              <a:t> intervals.:</a:t>
            </a:r>
            <a:endParaRPr lang="en-US" dirty="0" smtClean="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24</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3657600"/>
            <a:ext cx="78105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635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Transmission Type and Timing</a:t>
            </a:r>
            <a:endParaRPr lang="en-US" dirty="0">
              <a:solidFill>
                <a:srgbClr val="00B0F0"/>
              </a:solidFill>
            </a:endParaRPr>
          </a:p>
        </p:txBody>
      </p:sp>
      <p:sp>
        <p:nvSpPr>
          <p:cNvPr id="9" name="Content Placeholder 8"/>
          <p:cNvSpPr>
            <a:spLocks noGrp="1"/>
          </p:cNvSpPr>
          <p:nvPr>
            <p:ph sz="half" idx="1"/>
          </p:nvPr>
        </p:nvSpPr>
        <p:spPr>
          <a:xfrm>
            <a:off x="457200" y="1600200"/>
            <a:ext cx="8229600" cy="2286000"/>
          </a:xfrm>
        </p:spPr>
        <p:txBody>
          <a:bodyPr>
            <a:normAutofit/>
          </a:bodyPr>
          <a:lstStyle/>
          <a:p>
            <a:r>
              <a:rPr lang="en-US" b="1" dirty="0" smtClean="0"/>
              <a:t>Asynchronous </a:t>
            </a:r>
            <a:r>
              <a:rPr lang="en-US" dirty="0" smtClean="0"/>
              <a:t>transmission - serial </a:t>
            </a:r>
            <a:r>
              <a:rPr lang="en-US" dirty="0"/>
              <a:t>data transmission in which data is sent when it is ready to be sent without being synchronized.</a:t>
            </a:r>
            <a:endParaRPr lang="en-US" dirty="0" smtClean="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25</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629285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044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Transmission Type and Timing</a:t>
            </a:r>
            <a:endParaRPr lang="en-US" dirty="0">
              <a:solidFill>
                <a:srgbClr val="00B0F0"/>
              </a:solidFill>
            </a:endParaRPr>
          </a:p>
        </p:txBody>
      </p:sp>
      <p:sp>
        <p:nvSpPr>
          <p:cNvPr id="9" name="Content Placeholder 8"/>
          <p:cNvSpPr>
            <a:spLocks noGrp="1"/>
          </p:cNvSpPr>
          <p:nvPr>
            <p:ph sz="half" idx="1"/>
          </p:nvPr>
        </p:nvSpPr>
        <p:spPr>
          <a:xfrm>
            <a:off x="457200" y="1600200"/>
            <a:ext cx="8229600" cy="2286000"/>
          </a:xfrm>
        </p:spPr>
        <p:txBody>
          <a:bodyPr>
            <a:normAutofit/>
          </a:bodyPr>
          <a:lstStyle/>
          <a:p>
            <a:r>
              <a:rPr lang="en-US" b="1" dirty="0" smtClean="0"/>
              <a:t>Isochronous </a:t>
            </a:r>
            <a:r>
              <a:rPr lang="en-US" dirty="0"/>
              <a:t>transmission </a:t>
            </a:r>
            <a:r>
              <a:rPr lang="en-US" dirty="0" smtClean="0"/>
              <a:t>- </a:t>
            </a:r>
            <a:r>
              <a:rPr lang="en-US" dirty="0"/>
              <a:t>serial data transmission in which data is sent at the same time as other related data.</a:t>
            </a:r>
            <a:endParaRPr lang="en-US" dirty="0" smtClean="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26</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3276600"/>
            <a:ext cx="816292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635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Transmission Type and Timing</a:t>
            </a:r>
            <a:endParaRPr lang="en-US" dirty="0">
              <a:solidFill>
                <a:srgbClr val="00B0F0"/>
              </a:solidFill>
            </a:endParaRPr>
          </a:p>
        </p:txBody>
      </p:sp>
      <p:sp>
        <p:nvSpPr>
          <p:cNvPr id="3" name="Content Placeholder 2"/>
          <p:cNvSpPr>
            <a:spLocks noGrp="1"/>
          </p:cNvSpPr>
          <p:nvPr>
            <p:ph sz="half" idx="1"/>
          </p:nvPr>
        </p:nvSpPr>
        <p:spPr>
          <a:xfrm>
            <a:off x="457200" y="1600200"/>
            <a:ext cx="8229600" cy="4572000"/>
          </a:xfrm>
        </p:spPr>
        <p:txBody>
          <a:bodyPr>
            <a:normAutofit/>
          </a:bodyPr>
          <a:lstStyle/>
          <a:p>
            <a:r>
              <a:rPr lang="en-US" dirty="0" smtClean="0"/>
              <a:t>Another distinction between the different types of transmissions is the direction in which transmitted data can move.</a:t>
            </a:r>
          </a:p>
          <a:p>
            <a:pPr lvl="1"/>
            <a:r>
              <a:rPr lang="en-US" b="1" dirty="0" smtClean="0"/>
              <a:t>Simplex</a:t>
            </a:r>
            <a:r>
              <a:rPr lang="en-US" dirty="0" smtClean="0"/>
              <a:t> </a:t>
            </a:r>
            <a:r>
              <a:rPr lang="en-US" dirty="0"/>
              <a:t>transmission A type of data transmission in which data travels in a single direction only</a:t>
            </a:r>
            <a:r>
              <a:rPr lang="en-US" dirty="0" smtClean="0"/>
              <a:t>.</a:t>
            </a:r>
          </a:p>
          <a:p>
            <a:pPr lvl="1"/>
            <a:r>
              <a:rPr lang="en-US" b="1" dirty="0" smtClean="0"/>
              <a:t>Half- </a:t>
            </a:r>
            <a:r>
              <a:rPr lang="en-US" b="1" dirty="0"/>
              <a:t>duplex </a:t>
            </a:r>
            <a:r>
              <a:rPr lang="en-US" dirty="0"/>
              <a:t>transmission A type of data transmission in which data can travel in either direction, but only in one direction at a time</a:t>
            </a:r>
            <a:r>
              <a:rPr lang="en-US" dirty="0" smtClean="0"/>
              <a:t>.</a:t>
            </a:r>
          </a:p>
          <a:p>
            <a:pPr lvl="1"/>
            <a:r>
              <a:rPr lang="en-US" b="1" dirty="0" smtClean="0"/>
              <a:t>Full-</a:t>
            </a:r>
            <a:r>
              <a:rPr lang="en-US" dirty="0" smtClean="0"/>
              <a:t> </a:t>
            </a:r>
            <a:r>
              <a:rPr lang="en-US" dirty="0"/>
              <a:t>duplex transmission A type of data transmission in which data can move in both directions at the same time.</a:t>
            </a:r>
          </a:p>
        </p:txBody>
      </p:sp>
      <p:sp>
        <p:nvSpPr>
          <p:cNvPr id="5" name="Footer Placeholder 4"/>
          <p:cNvSpPr>
            <a:spLocks noGrp="1"/>
          </p:cNvSpPr>
          <p:nvPr>
            <p:ph type="ftr" sz="quarter" idx="11"/>
          </p:nvPr>
        </p:nvSpPr>
        <p:spPr/>
        <p:txBody>
          <a:bodyPr/>
          <a:lstStyle/>
          <a:p>
            <a:r>
              <a:rPr lang="en-US" dirty="0" smtClean="0"/>
              <a:t>CMPTR Chapter 4: Computer Networks</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Delivery Method</a:t>
            </a:r>
            <a:endParaRPr lang="en-US" dirty="0">
              <a:solidFill>
                <a:srgbClr val="00B0F0"/>
              </a:solidFill>
            </a:endParaRPr>
          </a:p>
        </p:txBody>
      </p:sp>
      <p:sp>
        <p:nvSpPr>
          <p:cNvPr id="9" name="Content Placeholder 8"/>
          <p:cNvSpPr>
            <a:spLocks noGrp="1"/>
          </p:cNvSpPr>
          <p:nvPr>
            <p:ph sz="half" idx="1"/>
          </p:nvPr>
        </p:nvSpPr>
        <p:spPr>
          <a:xfrm>
            <a:off x="381000" y="1752600"/>
            <a:ext cx="3581400" cy="4800600"/>
          </a:xfrm>
        </p:spPr>
        <p:txBody>
          <a:bodyPr>
            <a:normAutofit fontScale="85000" lnSpcReduction="10000"/>
          </a:bodyPr>
          <a:lstStyle/>
          <a:p>
            <a:r>
              <a:rPr lang="en-US" dirty="0" smtClean="0"/>
              <a:t>Circuit switching –uses a dedicated path form the sender to the receiver.</a:t>
            </a:r>
          </a:p>
          <a:p>
            <a:r>
              <a:rPr lang="en-US" b="1" dirty="0" smtClean="0"/>
              <a:t>Packet switching</a:t>
            </a:r>
            <a:r>
              <a:rPr lang="en-US" dirty="0"/>
              <a:t> </a:t>
            </a:r>
            <a:r>
              <a:rPr lang="en-US" dirty="0" smtClean="0"/>
              <a:t>-  messages are separated into small units called packets.</a:t>
            </a:r>
          </a:p>
          <a:p>
            <a:r>
              <a:rPr lang="en-US" b="1" dirty="0" smtClean="0"/>
              <a:t>Broadcasting</a:t>
            </a:r>
            <a:r>
              <a:rPr lang="en-US" dirty="0" smtClean="0"/>
              <a:t> </a:t>
            </a:r>
            <a:r>
              <a:rPr lang="en-US" dirty="0"/>
              <a:t>-</a:t>
            </a:r>
            <a:r>
              <a:rPr lang="en-US" dirty="0" smtClean="0"/>
              <a:t> when data is sent out, typically in packets, to all nodes on a network and is retrieved only by the intended recipient. </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28</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95450"/>
            <a:ext cx="387667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14500"/>
            <a:ext cx="40195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14500"/>
            <a:ext cx="444189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500"/>
                                        <p:tgtEl>
                                          <p:spTgt spid="184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fade">
                                      <p:cBhvr>
                                        <p:cTn id="18" dur="500"/>
                                        <p:tgtEl>
                                          <p:spTgt spid="184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436"/>
                                        </p:tgtEl>
                                        <p:attrNameLst>
                                          <p:attrName>style.visibility</p:attrName>
                                        </p:attrNameLst>
                                      </p:cBhvr>
                                      <p:to>
                                        <p:strVal val="visible"/>
                                      </p:to>
                                    </p:set>
                                    <p:animEffect transition="in" filter="fade">
                                      <p:cBhvr>
                                        <p:cTn id="26"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solidFill>
                  <a:srgbClr val="00B0F0"/>
                </a:solidFill>
              </a:rPr>
              <a:t>Common uses for computer </a:t>
            </a:r>
            <a:r>
              <a:rPr lang="en-US" dirty="0" smtClean="0">
                <a:solidFill>
                  <a:srgbClr val="00B0F0"/>
                </a:solidFill>
              </a:rPr>
              <a:t>networks</a:t>
            </a:r>
            <a:endParaRPr lang="en-US" dirty="0">
              <a:solidFill>
                <a:srgbClr val="00B0F0"/>
              </a:solidFill>
            </a:endParaRPr>
          </a:p>
        </p:txBody>
      </p:sp>
      <p:sp>
        <p:nvSpPr>
          <p:cNvPr id="6" name="Content Placeholder 5"/>
          <p:cNvSpPr>
            <a:spLocks noGrp="1"/>
          </p:cNvSpPr>
          <p:nvPr>
            <p:ph sz="half" idx="1"/>
          </p:nvPr>
        </p:nvSpPr>
        <p:spPr>
          <a:xfrm>
            <a:off x="457200" y="1600200"/>
            <a:ext cx="8305800" cy="4800600"/>
          </a:xfrm>
        </p:spPr>
        <p:txBody>
          <a:bodyPr>
            <a:normAutofit lnSpcReduction="10000"/>
          </a:bodyPr>
          <a:lstStyle/>
          <a:p>
            <a:r>
              <a:rPr lang="en-US" dirty="0" smtClean="0"/>
              <a:t>Sharing an Internet connection among several users</a:t>
            </a:r>
          </a:p>
          <a:p>
            <a:r>
              <a:rPr lang="en-US" dirty="0" smtClean="0"/>
              <a:t>Sharing application software, printers, and other resources</a:t>
            </a:r>
          </a:p>
          <a:p>
            <a:r>
              <a:rPr lang="en-US" dirty="0" smtClean="0"/>
              <a:t>Facilitating Voice over IP (VoIP), email,  videoconferencing, IM, and other communications applications</a:t>
            </a:r>
          </a:p>
          <a:p>
            <a:r>
              <a:rPr lang="en-US" dirty="0" smtClean="0"/>
              <a:t>Working collaboratively</a:t>
            </a:r>
          </a:p>
          <a:p>
            <a:r>
              <a:rPr lang="en-US" dirty="0" smtClean="0"/>
              <a:t>Exchanging files among network users and over </a:t>
            </a:r>
            <a:br>
              <a:rPr lang="en-US" dirty="0" smtClean="0"/>
            </a:br>
            <a:r>
              <a:rPr lang="en-US" dirty="0" smtClean="0"/>
              <a:t>the Internet</a:t>
            </a:r>
          </a:p>
          <a:p>
            <a:r>
              <a:rPr lang="en-US" dirty="0" smtClean="0"/>
              <a:t>Connecting the computers and entertainment </a:t>
            </a:r>
            <a:r>
              <a:rPr lang="en-US" b="1" dirty="0" smtClean="0"/>
              <a:t>devices</a:t>
            </a:r>
            <a:r>
              <a:rPr lang="en-US" dirty="0" smtClean="0"/>
              <a:t> located within a home</a:t>
            </a:r>
          </a:p>
        </p:txBody>
      </p:sp>
      <p:sp>
        <p:nvSpPr>
          <p:cNvPr id="4" name="Footer Placeholder 3"/>
          <p:cNvSpPr>
            <a:spLocks noGrp="1"/>
          </p:cNvSpPr>
          <p:nvPr>
            <p:ph type="ftr" sz="quarter" idx="11"/>
          </p:nvPr>
        </p:nvSpPr>
        <p:spPr/>
        <p:txBody>
          <a:bodyPr/>
          <a:lstStyle/>
          <a:p>
            <a:r>
              <a:rPr lang="en-US" dirty="0" smtClean="0"/>
              <a:t>CMPTR Chapter 4: Computer Networks</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solidFill>
                  <a:srgbClr val="00B0F0"/>
                </a:solidFill>
              </a:rPr>
              <a:t>Networking Applications:</a:t>
            </a:r>
          </a:p>
        </p:txBody>
      </p:sp>
      <p:sp>
        <p:nvSpPr>
          <p:cNvPr id="6" name="Content Placeholder 5"/>
          <p:cNvSpPr>
            <a:spLocks noGrp="1"/>
          </p:cNvSpPr>
          <p:nvPr>
            <p:ph sz="half" idx="1"/>
          </p:nvPr>
        </p:nvSpPr>
        <p:spPr>
          <a:xfrm>
            <a:off x="457200" y="1600200"/>
            <a:ext cx="8305800" cy="4800600"/>
          </a:xfrm>
        </p:spPr>
        <p:txBody>
          <a:bodyPr>
            <a:normAutofit/>
          </a:bodyPr>
          <a:lstStyle/>
          <a:p>
            <a:r>
              <a:rPr lang="en-US" dirty="0" smtClean="0"/>
              <a:t>Internet</a:t>
            </a:r>
          </a:p>
          <a:p>
            <a:r>
              <a:rPr lang="en-US" dirty="0" smtClean="0"/>
              <a:t>Telephone</a:t>
            </a:r>
          </a:p>
          <a:p>
            <a:r>
              <a:rPr lang="en-US" dirty="0" smtClean="0"/>
              <a:t>Television and Radio Broadcasting</a:t>
            </a:r>
          </a:p>
          <a:p>
            <a:r>
              <a:rPr lang="en-US" dirty="0" smtClean="0"/>
              <a:t>GPS</a:t>
            </a:r>
          </a:p>
          <a:p>
            <a:r>
              <a:rPr lang="en-US" dirty="0" smtClean="0"/>
              <a:t>Monitoring Systems</a:t>
            </a:r>
          </a:p>
          <a:p>
            <a:r>
              <a:rPr lang="en-US" dirty="0" smtClean="0"/>
              <a:t>Multimedia Networking</a:t>
            </a:r>
          </a:p>
          <a:p>
            <a:r>
              <a:rPr lang="en-US" dirty="0" smtClean="0"/>
              <a:t>Collaborative Computing</a:t>
            </a:r>
          </a:p>
          <a:p>
            <a:r>
              <a:rPr lang="en-US" dirty="0" smtClean="0"/>
              <a:t>Telecommuting</a:t>
            </a:r>
          </a:p>
          <a:p>
            <a:r>
              <a:rPr lang="en-US" dirty="0" smtClean="0"/>
              <a:t>Videoconferencing</a:t>
            </a:r>
          </a:p>
          <a:p>
            <a:r>
              <a:rPr lang="en-US" dirty="0" smtClean="0"/>
              <a:t>Telemedicine</a:t>
            </a:r>
          </a:p>
        </p:txBody>
      </p:sp>
      <p:sp>
        <p:nvSpPr>
          <p:cNvPr id="4" name="Footer Placeholder 3"/>
          <p:cNvSpPr>
            <a:spLocks noGrp="1"/>
          </p:cNvSpPr>
          <p:nvPr>
            <p:ph type="ftr" sz="quarter" idx="11"/>
          </p:nvPr>
        </p:nvSpPr>
        <p:spPr/>
        <p:txBody>
          <a:bodyPr/>
          <a:lstStyle/>
          <a:p>
            <a:r>
              <a:rPr lang="en-US" dirty="0" smtClean="0"/>
              <a:t>CMPTR Chapter 4: Computer Networks</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00B0F0"/>
                </a:solidFill>
              </a:rPr>
              <a:t>Network Characteristics</a:t>
            </a:r>
            <a:endParaRPr lang="en-US" dirty="0">
              <a:solidFill>
                <a:srgbClr val="00B0F0"/>
              </a:solidFill>
            </a:endParaRPr>
          </a:p>
        </p:txBody>
      </p:sp>
      <p:sp>
        <p:nvSpPr>
          <p:cNvPr id="8" name="Content Placeholder 7"/>
          <p:cNvSpPr>
            <a:spLocks noGrp="1"/>
          </p:cNvSpPr>
          <p:nvPr>
            <p:ph idx="1"/>
          </p:nvPr>
        </p:nvSpPr>
        <p:spPr>
          <a:xfrm>
            <a:off x="457200" y="1524000"/>
            <a:ext cx="4648200" cy="4876800"/>
          </a:xfrm>
        </p:spPr>
        <p:txBody>
          <a:bodyPr/>
          <a:lstStyle/>
          <a:p>
            <a:r>
              <a:rPr lang="en-US" b="1" dirty="0" smtClean="0"/>
              <a:t>Topics Covered:</a:t>
            </a:r>
          </a:p>
          <a:p>
            <a:pPr lvl="1"/>
            <a:r>
              <a:rPr lang="en-US" dirty="0" smtClean="0"/>
              <a:t>Wired vs. Wireless Networks</a:t>
            </a:r>
          </a:p>
          <a:p>
            <a:pPr lvl="1"/>
            <a:r>
              <a:rPr lang="en-US" dirty="0" smtClean="0"/>
              <a:t>Network Topologies</a:t>
            </a:r>
          </a:p>
          <a:p>
            <a:pPr lvl="1"/>
            <a:r>
              <a:rPr lang="en-US" dirty="0" smtClean="0"/>
              <a:t>Network Architectures</a:t>
            </a:r>
          </a:p>
          <a:p>
            <a:pPr lvl="1"/>
            <a:r>
              <a:rPr lang="en-US" dirty="0" smtClean="0"/>
              <a:t>Network Size and Coverage Area</a:t>
            </a:r>
          </a:p>
          <a:p>
            <a:pPr lvl="1"/>
            <a:endParaRPr lang="en-US" b="1" dirty="0"/>
          </a:p>
        </p:txBody>
      </p:sp>
      <p:sp>
        <p:nvSpPr>
          <p:cNvPr id="5" name="Footer Placeholder 4"/>
          <p:cNvSpPr>
            <a:spLocks noGrp="1"/>
          </p:cNvSpPr>
          <p:nvPr>
            <p:ph type="ftr" sz="quarter" idx="11"/>
          </p:nvPr>
        </p:nvSpPr>
        <p:spPr/>
        <p:txBody>
          <a:bodyPr/>
          <a:lstStyle/>
          <a:p>
            <a:r>
              <a:rPr lang="en-US" dirty="0" smtClean="0"/>
              <a:t>CMPTR Chapter 4: Computer Networks</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Wired vs. Wireless Networks</a:t>
            </a:r>
            <a:endParaRPr lang="en-US" dirty="0">
              <a:solidFill>
                <a:srgbClr val="00B0F0"/>
              </a:solidFill>
            </a:endParaRPr>
          </a:p>
        </p:txBody>
      </p:sp>
      <p:sp>
        <p:nvSpPr>
          <p:cNvPr id="6" name="Content Placeholder 5"/>
          <p:cNvSpPr>
            <a:spLocks noGrp="1"/>
          </p:cNvSpPr>
          <p:nvPr>
            <p:ph sz="half" idx="1"/>
          </p:nvPr>
        </p:nvSpPr>
        <p:spPr>
          <a:xfrm>
            <a:off x="457200" y="1600200"/>
            <a:ext cx="8001000" cy="4114800"/>
          </a:xfrm>
        </p:spPr>
        <p:txBody>
          <a:bodyPr>
            <a:normAutofit lnSpcReduction="10000"/>
          </a:bodyPr>
          <a:lstStyle/>
          <a:p>
            <a:r>
              <a:rPr lang="en-US" b="1" dirty="0" smtClean="0"/>
              <a:t>Wired network -</a:t>
            </a:r>
            <a:r>
              <a:rPr lang="en-US" dirty="0" smtClean="0"/>
              <a:t>computers and other devices on the network are physically connected via cabling to the network.</a:t>
            </a:r>
          </a:p>
          <a:p>
            <a:r>
              <a:rPr lang="en-US" b="1" dirty="0" smtClean="0"/>
              <a:t>Wireless network - </a:t>
            </a:r>
            <a:r>
              <a:rPr lang="en-US" dirty="0" smtClean="0"/>
              <a:t>wireless signals are used to send data through the air between devices, instead of using physical cables.</a:t>
            </a:r>
          </a:p>
          <a:p>
            <a:r>
              <a:rPr lang="en-US" b="1" dirty="0" smtClean="0"/>
              <a:t>Hotspots - </a:t>
            </a:r>
            <a:r>
              <a:rPr lang="en-US" dirty="0" smtClean="0"/>
              <a:t>wireless networks found in public locations. </a:t>
            </a:r>
          </a:p>
          <a:p>
            <a:r>
              <a:rPr lang="en-US" dirty="0" smtClean="0"/>
              <a:t>Many networks are accessible by both wired and wireless technologies.</a:t>
            </a:r>
          </a:p>
        </p:txBody>
      </p:sp>
      <p:sp>
        <p:nvSpPr>
          <p:cNvPr id="4" name="Footer Placeholder 3"/>
          <p:cNvSpPr>
            <a:spLocks noGrp="1"/>
          </p:cNvSpPr>
          <p:nvPr>
            <p:ph type="ftr" sz="quarter" idx="11"/>
          </p:nvPr>
        </p:nvSpPr>
        <p:spPr/>
        <p:txBody>
          <a:bodyPr/>
          <a:lstStyle/>
          <a:p>
            <a:r>
              <a:rPr lang="en-US" dirty="0" smtClean="0"/>
              <a:t>CMPTR Chapter 4: Computer Networks</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Connecting to Wi-Fi</a:t>
            </a:r>
            <a:endParaRPr lang="en-US" dirty="0">
              <a:solidFill>
                <a:srgbClr val="00B0F0"/>
              </a:solidFill>
            </a:endParaRPr>
          </a:p>
        </p:txBody>
      </p:sp>
      <p:sp>
        <p:nvSpPr>
          <p:cNvPr id="6" name="Slide Number Placeholder 5"/>
          <p:cNvSpPr>
            <a:spLocks noGrp="1"/>
          </p:cNvSpPr>
          <p:nvPr>
            <p:ph type="sldNum" sz="quarter" idx="12"/>
          </p:nvPr>
        </p:nvSpPr>
        <p:spPr/>
        <p:txBody>
          <a:bodyPr/>
          <a:lstStyle/>
          <a:p>
            <a:fld id="{41E0D066-9582-49E0-9F2C-9CED6AA2A396}" type="slidenum">
              <a:rPr lang="en-US" smtClean="0"/>
              <a:pPr/>
              <a:t>7</a:t>
            </a:fld>
            <a:endParaRPr lang="en-US"/>
          </a:p>
        </p:txBody>
      </p:sp>
      <p:pic>
        <p:nvPicPr>
          <p:cNvPr id="5122" name="Picture 2" descr="http://www.bleepstatic.com/tutorials/iPad/wifi/connected-to-wifi-ne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69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Network Topologies</a:t>
            </a:r>
            <a:endParaRPr lang="en-US" dirty="0">
              <a:solidFill>
                <a:srgbClr val="00B0F0"/>
              </a:solidFill>
            </a:endParaRPr>
          </a:p>
        </p:txBody>
      </p:sp>
      <p:sp>
        <p:nvSpPr>
          <p:cNvPr id="16" name="Content Placeholder 5"/>
          <p:cNvSpPr>
            <a:spLocks noGrp="1"/>
          </p:cNvSpPr>
          <p:nvPr>
            <p:ph sz="half" idx="1"/>
          </p:nvPr>
        </p:nvSpPr>
        <p:spPr>
          <a:xfrm>
            <a:off x="152400" y="1600200"/>
            <a:ext cx="8686800" cy="5105400"/>
          </a:xfrm>
        </p:spPr>
        <p:txBody>
          <a:bodyPr>
            <a:normAutofit/>
          </a:bodyPr>
          <a:lstStyle/>
          <a:p>
            <a:r>
              <a:rPr lang="en-US" dirty="0"/>
              <a:t>The physical topology of a computer network indicates how the devices in the network are arranged</a:t>
            </a:r>
            <a:r>
              <a:rPr lang="en-US" dirty="0" smtClean="0"/>
              <a:t>.</a:t>
            </a:r>
          </a:p>
          <a:p>
            <a:r>
              <a:rPr lang="en-US" dirty="0" smtClean="0"/>
              <a:t>The three most common physical topologies are:</a:t>
            </a:r>
          </a:p>
          <a:p>
            <a:pPr>
              <a:buFont typeface="Lucida Grande"/>
              <a:buChar cha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Network Topologies</a:t>
            </a:r>
            <a:endParaRPr lang="en-US" dirty="0">
              <a:solidFill>
                <a:srgbClr val="00B0F0"/>
              </a:solidFill>
            </a:endParaRPr>
          </a:p>
        </p:txBody>
      </p:sp>
      <p:sp>
        <p:nvSpPr>
          <p:cNvPr id="16" name="Content Placeholder 5"/>
          <p:cNvSpPr>
            <a:spLocks noGrp="1"/>
          </p:cNvSpPr>
          <p:nvPr>
            <p:ph sz="half" idx="1"/>
          </p:nvPr>
        </p:nvSpPr>
        <p:spPr>
          <a:xfrm>
            <a:off x="152400" y="1600200"/>
            <a:ext cx="4953000" cy="5105400"/>
          </a:xfrm>
        </p:spPr>
        <p:txBody>
          <a:bodyPr>
            <a:normAutofit fontScale="92500" lnSpcReduction="20000"/>
          </a:bodyPr>
          <a:lstStyle/>
          <a:p>
            <a:r>
              <a:rPr lang="en-US" dirty="0" smtClean="0"/>
              <a:t>Star </a:t>
            </a:r>
            <a:r>
              <a:rPr lang="en-US" dirty="0"/>
              <a:t>network - A network in which all the net-worked devices connect to a central device through which all network transmissions are sent.</a:t>
            </a:r>
            <a:endParaRPr lang="en-US" dirty="0" smtClean="0"/>
          </a:p>
          <a:p>
            <a:r>
              <a:rPr lang="en-US" dirty="0" smtClean="0"/>
              <a:t>Bus </a:t>
            </a:r>
            <a:r>
              <a:rPr lang="en-US" dirty="0"/>
              <a:t>network - A network that uses a central cable to which all network devices connect.</a:t>
            </a:r>
            <a:endParaRPr lang="en-US" dirty="0" smtClean="0"/>
          </a:p>
          <a:p>
            <a:r>
              <a:rPr lang="en-US" dirty="0" smtClean="0"/>
              <a:t>Mesh </a:t>
            </a:r>
            <a:r>
              <a:rPr lang="en-US" dirty="0"/>
              <a:t>network - A network that uses a number of different connections between network devices so that data can take any of several possible paths from source to destination.</a:t>
            </a:r>
            <a:endParaRPr lang="en-US" dirty="0" smtClean="0"/>
          </a:p>
          <a:p>
            <a:pPr>
              <a:buFont typeface="Lucida Grande"/>
              <a:buChar char="-"/>
            </a:pPr>
            <a:endParaRPr lang="en-US" dirty="0" smtClean="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9</a:t>
            </a:fld>
            <a:endParaRPr lang="en-US"/>
          </a:p>
        </p:txBody>
      </p:sp>
      <p:pic>
        <p:nvPicPr>
          <p:cNvPr id="1026" name="Picture 2" descr="http://1.bp.blogspot.com/__3Nk0qjsSnM/TFzBNSL5TpI/AAAAAAAAAEQ/MB0QnuHQFmw/s1600/1_21_StarTop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649778"/>
            <a:ext cx="3701804" cy="2865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29200" y="2514600"/>
            <a:ext cx="38862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www.webclasses.net/Courses/LANs/7.0/DemoBuild/units/media/figures/unit01/BusTopolog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19400"/>
            <a:ext cx="38100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bp.blogspot.com/_mqAuHbBI5IE/TLGIhzV4TDI/AAAAAAAAADc/WPod6jGNRGQ/s1600/mesh_topolog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504" y="2514600"/>
            <a:ext cx="3855096" cy="333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3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fade">
                                      <p:cBhvr>
                                        <p:cTn id="26" dur="500"/>
                                        <p:tgtEl>
                                          <p:spTgt spid="16">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2"/>
      <p:bldP spid="3"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TotalTime>
  <Words>1102</Words>
  <Application>Microsoft Office PowerPoint</Application>
  <PresentationFormat>On-screen Show (4:3)</PresentationFormat>
  <Paragraphs>153</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1_Office Theme</vt:lpstr>
      <vt:lpstr>Module</vt:lpstr>
      <vt:lpstr>Chapter 4 Computer Networks – Part 1</vt:lpstr>
      <vt:lpstr>Learning Objectives</vt:lpstr>
      <vt:lpstr>Common uses for computer networks</vt:lpstr>
      <vt:lpstr>Networking Applications:</vt:lpstr>
      <vt:lpstr>Network Characteristics</vt:lpstr>
      <vt:lpstr>Wired vs. Wireless Networks</vt:lpstr>
      <vt:lpstr>Connecting to Wi-Fi</vt:lpstr>
      <vt:lpstr>Network Topologies</vt:lpstr>
      <vt:lpstr>Network Topologies</vt:lpstr>
      <vt:lpstr>Network Architectures</vt:lpstr>
      <vt:lpstr>Network Architectures</vt:lpstr>
      <vt:lpstr>Network Architectures</vt:lpstr>
      <vt:lpstr>Network Size and Coverage Area</vt:lpstr>
      <vt:lpstr>Network Size and Coverage Area</vt:lpstr>
      <vt:lpstr>Network Size and Coverage Area</vt:lpstr>
      <vt:lpstr>Network Size and Coverage Area</vt:lpstr>
      <vt:lpstr>Network Size and Coverage Area</vt:lpstr>
      <vt:lpstr>Network Size and Coverage Area</vt:lpstr>
      <vt:lpstr>Data Transmission</vt:lpstr>
      <vt:lpstr>Bandwidth</vt:lpstr>
      <vt:lpstr>Analog vs. Digital Signals</vt:lpstr>
      <vt:lpstr>Transmission Type and Timing</vt:lpstr>
      <vt:lpstr>Transmission Type and Timing</vt:lpstr>
      <vt:lpstr>Transmission Type and Timing</vt:lpstr>
      <vt:lpstr>Transmission Type and Timing</vt:lpstr>
      <vt:lpstr>Transmission Type and Timing</vt:lpstr>
      <vt:lpstr>Transmission Type and Timing</vt:lpstr>
      <vt:lpstr>Delivery Method</vt:lpstr>
    </vt:vector>
  </TitlesOfParts>
  <Company>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Leroux-Lindsey</dc:creator>
  <cp:lastModifiedBy>jbputz</cp:lastModifiedBy>
  <cp:revision>75</cp:revision>
  <dcterms:created xsi:type="dcterms:W3CDTF">2010-09-20T21:22:32Z</dcterms:created>
  <dcterms:modified xsi:type="dcterms:W3CDTF">2012-03-04T17:24:11Z</dcterms:modified>
</cp:coreProperties>
</file>